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1" r:id="rId4"/>
    <p:sldId id="259" r:id="rId5"/>
    <p:sldId id="262" r:id="rId6"/>
    <p:sldId id="263" r:id="rId7"/>
    <p:sldId id="264" r:id="rId8"/>
    <p:sldId id="258" r:id="rId9"/>
    <p:sldId id="265" r:id="rId10"/>
  </p:sldIdLst>
  <p:sldSz cx="12192000" cy="6858000"/>
  <p:notesSz cx="6761163" cy="99425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91" d="100"/>
          <a:sy n="91" d="100"/>
        </p:scale>
        <p:origin x="53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32B45-00BD-48B5-8AC0-9FCA5E4A5C73}" type="datetimeFigureOut">
              <a:rPr lang="ru-RU" smtClean="0"/>
              <a:t>08.03.2026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F98A4-9E76-46AA-BD0D-D37A41F65D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40369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32B45-00BD-48B5-8AC0-9FCA5E4A5C73}" type="datetimeFigureOut">
              <a:rPr lang="ru-RU" smtClean="0"/>
              <a:t>08.03.2026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F98A4-9E76-46AA-BD0D-D37A41F65D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33752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32B45-00BD-48B5-8AC0-9FCA5E4A5C73}" type="datetimeFigureOut">
              <a:rPr lang="ru-RU" smtClean="0"/>
              <a:t>08.03.2026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F98A4-9E76-46AA-BD0D-D37A41F65D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76538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32B45-00BD-48B5-8AC0-9FCA5E4A5C73}" type="datetimeFigureOut">
              <a:rPr lang="ru-RU" smtClean="0"/>
              <a:t>08.03.2026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F98A4-9E76-46AA-BD0D-D37A41F65D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21645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32B45-00BD-48B5-8AC0-9FCA5E4A5C73}" type="datetimeFigureOut">
              <a:rPr lang="ru-RU" smtClean="0"/>
              <a:t>08.03.2026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F98A4-9E76-46AA-BD0D-D37A41F65D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09959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32B45-00BD-48B5-8AC0-9FCA5E4A5C73}" type="datetimeFigureOut">
              <a:rPr lang="ru-RU" smtClean="0"/>
              <a:t>08.03.2026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F98A4-9E76-46AA-BD0D-D37A41F65D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31324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32B45-00BD-48B5-8AC0-9FCA5E4A5C73}" type="datetimeFigureOut">
              <a:rPr lang="ru-RU" smtClean="0"/>
              <a:t>08.03.2026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F98A4-9E76-46AA-BD0D-D37A41F65D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39028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32B45-00BD-48B5-8AC0-9FCA5E4A5C73}" type="datetimeFigureOut">
              <a:rPr lang="ru-RU" smtClean="0"/>
              <a:t>08.03.2026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F98A4-9E76-46AA-BD0D-D37A41F65D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38194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32B45-00BD-48B5-8AC0-9FCA5E4A5C73}" type="datetimeFigureOut">
              <a:rPr lang="ru-RU" smtClean="0"/>
              <a:t>08.03.2026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F98A4-9E76-46AA-BD0D-D37A41F65D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32360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32B45-00BD-48B5-8AC0-9FCA5E4A5C73}" type="datetimeFigureOut">
              <a:rPr lang="ru-RU" smtClean="0"/>
              <a:t>08.03.2026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F98A4-9E76-46AA-BD0D-D37A41F65D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25204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32B45-00BD-48B5-8AC0-9FCA5E4A5C73}" type="datetimeFigureOut">
              <a:rPr lang="ru-RU" smtClean="0"/>
              <a:t>08.03.2026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F98A4-9E76-46AA-BD0D-D37A41F65D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03271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D32B45-00BD-48B5-8AC0-9FCA5E4A5C73}" type="datetimeFigureOut">
              <a:rPr lang="ru-RU" smtClean="0"/>
              <a:t>08.03.2026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9F98A4-9E76-46AA-BD0D-D37A41F65D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85081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98179" y="313064"/>
            <a:ext cx="9144000" cy="716949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03279" y="313064"/>
            <a:ext cx="10552387" cy="5507420"/>
          </a:xfrm>
        </p:spPr>
        <p:txBody>
          <a:bodyPr>
            <a:normAutofit/>
          </a:bodyPr>
          <a:lstStyle/>
          <a:p>
            <a:endParaRPr lang="ru-RU" sz="4000" dirty="0" smtClean="0"/>
          </a:p>
          <a:p>
            <a:endParaRPr lang="ru-RU" sz="4000" dirty="0"/>
          </a:p>
          <a:p>
            <a:r>
              <a:rPr lang="ru-RU" sz="5400" b="1" i="1" dirty="0" smtClean="0"/>
              <a:t>ИИ и традиционное программирование</a:t>
            </a:r>
            <a:endParaRPr lang="ru-RU" sz="5400" b="1" i="1" dirty="0"/>
          </a:p>
        </p:txBody>
      </p:sp>
    </p:spTree>
    <p:extLst>
      <p:ext uri="{BB962C8B-B14F-4D97-AF65-F5344CB8AC3E}">
        <p14:creationId xmlns:p14="http://schemas.microsoft.com/office/powerpoint/2010/main" val="29347803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01523"/>
          </a:xfrm>
        </p:spPr>
        <p:txBody>
          <a:bodyPr/>
          <a:lstStyle/>
          <a:p>
            <a:r>
              <a:rPr lang="ru-RU" dirty="0" smtClean="0"/>
              <a:t>	</a:t>
            </a:r>
            <a:r>
              <a:rPr lang="ru-RU" b="1" dirty="0" smtClean="0"/>
              <a:t>Введение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33096" y="1279086"/>
            <a:ext cx="10515600" cy="486946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2000" dirty="0" smtClean="0"/>
              <a:t>	</a:t>
            </a:r>
            <a:r>
              <a:rPr lang="ru-RU" sz="2000" b="1" dirty="0" smtClean="0"/>
              <a:t>Я много лет занимался традиционным программированием и хочу осмыслить чем отличается технология разработки процедур ИИ от обычного программирования. </a:t>
            </a:r>
          </a:p>
          <a:p>
            <a:pPr marL="0" indent="0">
              <a:buNone/>
            </a:pPr>
            <a:r>
              <a:rPr lang="ru-RU" sz="2000" b="1" dirty="0"/>
              <a:t>	</a:t>
            </a:r>
            <a:r>
              <a:rPr lang="ru-RU" sz="2000" b="1" dirty="0" smtClean="0"/>
              <a:t>Сейчас я на пенсии. Одной из последней моей разработки была разработка программно-аппаратной системы под названием </a:t>
            </a:r>
            <a:r>
              <a:rPr lang="ru-RU" sz="2000" b="1" i="1" dirty="0" smtClean="0"/>
              <a:t>Адаптивная система контроля и управления (АСКУ)</a:t>
            </a:r>
            <a:r>
              <a:rPr lang="ru-RU" sz="2000" b="1" dirty="0" smtClean="0"/>
              <a:t>. Понятие адаптивная означает </a:t>
            </a:r>
            <a:r>
              <a:rPr lang="ru-RU" sz="2000" b="1" i="1" u="sng" dirty="0" smtClean="0"/>
              <a:t>настраиваемая</a:t>
            </a:r>
            <a:r>
              <a:rPr lang="ru-RU" sz="2000" b="1" dirty="0" smtClean="0"/>
              <a:t> система на тип объектов автоматизации (ОА). Т.е. в качестве таких объектов могут быть самые разные технические средства: вычислительные средства, объекты АСУ ТП и т.п..</a:t>
            </a:r>
          </a:p>
          <a:p>
            <a:pPr marL="0" indent="0">
              <a:buNone/>
            </a:pPr>
            <a:r>
              <a:rPr lang="ru-RU" sz="2000" b="1" dirty="0"/>
              <a:t>	</a:t>
            </a:r>
            <a:r>
              <a:rPr lang="ru-RU" sz="2000" b="1" dirty="0" smtClean="0"/>
              <a:t>Настройка на тип ОА осуществляется через создание иерархической древовидной схемы, задающей перечень и вложенность ОА с помощью специального редактора.</a:t>
            </a:r>
          </a:p>
          <a:p>
            <a:pPr marL="0" indent="0">
              <a:buNone/>
            </a:pPr>
            <a:r>
              <a:rPr lang="ru-RU" sz="2000" b="1" dirty="0"/>
              <a:t>	</a:t>
            </a:r>
            <a:r>
              <a:rPr lang="ru-RU" sz="2000" b="1" dirty="0" smtClean="0"/>
              <a:t>Для задания связей отдельных параметров ОА с датчиками и исполнительными механизмами реальных технических средств - создается специальная БД.</a:t>
            </a:r>
            <a:endParaRPr lang="en-US" sz="2000" b="1" dirty="0" smtClean="0"/>
          </a:p>
          <a:p>
            <a:pPr marL="0" indent="0">
              <a:buNone/>
            </a:pPr>
            <a:r>
              <a:rPr lang="en-US" sz="2000" b="1" dirty="0"/>
              <a:t>	</a:t>
            </a:r>
            <a:r>
              <a:rPr lang="ru-RU" sz="2000" b="1" dirty="0" smtClean="0"/>
              <a:t>Для разработки процесса управления ОА используется </a:t>
            </a:r>
            <a:r>
              <a:rPr lang="ru-RU" sz="2000" b="1" i="1" dirty="0" smtClean="0"/>
              <a:t>Метод таблиц решений</a:t>
            </a:r>
            <a:r>
              <a:rPr lang="ru-RU" sz="2000" b="1" dirty="0" smtClean="0"/>
              <a:t>, не требующий знания технологии программирования, и позволяющий технологам, хорошо знакомым с реальными объектами автоматизации, участвовать в разработке и эксплуатации системы.</a:t>
            </a:r>
          </a:p>
          <a:p>
            <a:pPr marL="0" indent="0">
              <a:buNone/>
            </a:pPr>
            <a:r>
              <a:rPr lang="ru-RU" sz="2000" b="1" dirty="0"/>
              <a:t>	</a:t>
            </a:r>
            <a:r>
              <a:rPr lang="ru-RU" sz="2000" b="1" dirty="0" smtClean="0"/>
              <a:t>Этот пример интересно разобрать с точки зрения перехода к процессу разработки и эксплуатации аналогичных процедур ИИ. </a:t>
            </a:r>
          </a:p>
          <a:p>
            <a:pPr marL="0" indent="0">
              <a:buNone/>
            </a:pPr>
            <a:endParaRPr lang="ru-RU" sz="2000" dirty="0" smtClean="0"/>
          </a:p>
        </p:txBody>
      </p:sp>
    </p:spTree>
    <p:extLst>
      <p:ext uri="{BB962C8B-B14F-4D97-AF65-F5344CB8AC3E}">
        <p14:creationId xmlns:p14="http://schemas.microsoft.com/office/powerpoint/2010/main" val="9746266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3335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	</a:t>
            </a:r>
            <a:r>
              <a:rPr lang="ru-RU" b="1" dirty="0" smtClean="0"/>
              <a:t>1. Поисковые и аналитические системы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998484"/>
            <a:ext cx="10515600" cy="517847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/>
              <a:t>	</a:t>
            </a:r>
            <a:endParaRPr lang="ru-RU" sz="2000" dirty="0" smtClean="0"/>
          </a:p>
          <a:p>
            <a:pPr marL="0" indent="0">
              <a:buNone/>
            </a:pPr>
            <a:r>
              <a:rPr lang="ru-RU" sz="2000" dirty="0"/>
              <a:t>	</a:t>
            </a:r>
            <a:r>
              <a:rPr lang="ru-RU" sz="2000" b="1" dirty="0" smtClean="0"/>
              <a:t>Именно в поисковых и аналитических системах широко используется ИИ.</a:t>
            </a:r>
          </a:p>
          <a:p>
            <a:pPr marL="0" indent="0">
              <a:buNone/>
            </a:pPr>
            <a:r>
              <a:rPr lang="ru-RU" sz="2000" dirty="0"/>
              <a:t>	</a:t>
            </a:r>
            <a:r>
              <a:rPr lang="ru-RU" sz="2000" b="1" dirty="0" smtClean="0"/>
              <a:t>В настоящее время наибольшая информация имеется о </a:t>
            </a:r>
            <a:r>
              <a:rPr lang="ru-RU" sz="2000" b="1" i="1" dirty="0" smtClean="0"/>
              <a:t>поисковых процедурах </a:t>
            </a:r>
            <a:r>
              <a:rPr lang="ru-RU" sz="2000" b="1" dirty="0" smtClean="0"/>
              <a:t>ИИ: </a:t>
            </a:r>
            <a:endParaRPr lang="ru-RU" sz="2000" b="1" dirty="0"/>
          </a:p>
          <a:p>
            <a:pPr lvl="2"/>
            <a:r>
              <a:rPr lang="ru-RU" sz="1600" b="1" dirty="0" smtClean="0"/>
              <a:t>Распознавание плохо сканированного текста</a:t>
            </a:r>
          </a:p>
          <a:p>
            <a:pPr lvl="2"/>
            <a:r>
              <a:rPr lang="ru-RU" sz="1600" b="1" dirty="0" smtClean="0"/>
              <a:t>Получение информации на медицинские темы</a:t>
            </a:r>
          </a:p>
          <a:p>
            <a:pPr lvl="3"/>
            <a:r>
              <a:rPr lang="ru-RU" sz="1400" b="1" dirty="0" smtClean="0"/>
              <a:t>Формирование отчета о состоянии здоровья по полученным результатам анализов</a:t>
            </a:r>
          </a:p>
          <a:p>
            <a:pPr lvl="3"/>
            <a:r>
              <a:rPr lang="ru-RU" sz="1400" b="1" dirty="0" smtClean="0"/>
              <a:t>Советы по разным лекарствам и курсу лечения</a:t>
            </a:r>
            <a:endParaRPr lang="ru-RU" sz="1400" b="1" dirty="0" smtClean="0"/>
          </a:p>
          <a:p>
            <a:pPr lvl="2"/>
            <a:r>
              <a:rPr lang="ru-RU" sz="1600" b="1" dirty="0" smtClean="0"/>
              <a:t>Музыка: Формирование стиля пения, музыки и текстов песен по заданным прототипам</a:t>
            </a:r>
          </a:p>
          <a:p>
            <a:pPr lvl="2"/>
            <a:r>
              <a:rPr lang="ru-RU" sz="1600" b="1" dirty="0" smtClean="0"/>
              <a:t>Банковские системы</a:t>
            </a:r>
          </a:p>
          <a:p>
            <a:pPr lvl="2"/>
            <a:endParaRPr lang="ru-RU" sz="1600" b="1" dirty="0" smtClean="0"/>
          </a:p>
          <a:p>
            <a:pPr marL="914400" lvl="2" indent="0">
              <a:buNone/>
            </a:pPr>
            <a:r>
              <a:rPr lang="ru-RU" b="1" dirty="0" smtClean="0"/>
              <a:t>На Рис.1 показаны этапы разработки и отладки поисковых процедур ИИ.</a:t>
            </a:r>
            <a:endParaRPr lang="ru-RU" b="1" dirty="0" smtClean="0"/>
          </a:p>
          <a:p>
            <a:pPr marL="914400" lvl="2" indent="0">
              <a:buNone/>
            </a:pPr>
            <a:r>
              <a:rPr lang="ru-RU" b="1" dirty="0" smtClean="0"/>
              <a:t>Эти процедуры реализуют различные варианты поиска в заданной схеме базы данных (БД). </a:t>
            </a:r>
            <a:endParaRPr lang="ru-RU" sz="1600" b="1" dirty="0" smtClean="0"/>
          </a:p>
        </p:txBody>
      </p:sp>
    </p:spTree>
    <p:extLst>
      <p:ext uri="{BB962C8B-B14F-4D97-AF65-F5344CB8AC3E}">
        <p14:creationId xmlns:p14="http://schemas.microsoft.com/office/powerpoint/2010/main" val="41437762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98179" y="313064"/>
            <a:ext cx="9144000" cy="716949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03279" y="313064"/>
            <a:ext cx="10552387" cy="5507420"/>
          </a:xfrm>
        </p:spPr>
        <p:txBody>
          <a:bodyPr/>
          <a:lstStyle/>
          <a:p>
            <a:r>
              <a:rPr lang="en-US" dirty="0" smtClean="0"/>
              <a:t>1. </a:t>
            </a:r>
            <a:r>
              <a:rPr lang="ru-RU" dirty="0" smtClean="0"/>
              <a:t>Процесс разработки и отладки поисковых и аналитических систем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7763942"/>
              </p:ext>
            </p:extLst>
          </p:nvPr>
        </p:nvGraphicFramePr>
        <p:xfrm>
          <a:off x="2154617" y="1030012"/>
          <a:ext cx="8849710" cy="5452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939">
                  <a:extLst>
                    <a:ext uri="{9D8B030D-6E8A-4147-A177-3AD203B41FA5}">
                      <a16:colId xmlns:a16="http://schemas.microsoft.com/office/drawing/2014/main" val="3351363253"/>
                    </a:ext>
                  </a:extLst>
                </a:gridCol>
                <a:gridCol w="1713188">
                  <a:extLst>
                    <a:ext uri="{9D8B030D-6E8A-4147-A177-3AD203B41FA5}">
                      <a16:colId xmlns:a16="http://schemas.microsoft.com/office/drawing/2014/main" val="3385908422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813349521"/>
                    </a:ext>
                  </a:extLst>
                </a:gridCol>
                <a:gridCol w="1740273">
                  <a:extLst>
                    <a:ext uri="{9D8B030D-6E8A-4147-A177-3AD203B41FA5}">
                      <a16:colId xmlns:a16="http://schemas.microsoft.com/office/drawing/2014/main" val="2044964070"/>
                    </a:ext>
                  </a:extLst>
                </a:gridCol>
                <a:gridCol w="1935830">
                  <a:extLst>
                    <a:ext uri="{9D8B030D-6E8A-4147-A177-3AD203B41FA5}">
                      <a16:colId xmlns:a16="http://schemas.microsoft.com/office/drawing/2014/main" val="248362993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919521157"/>
                    </a:ext>
                  </a:extLst>
                </a:gridCol>
              </a:tblGrid>
              <a:tr h="1246600"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Тип ИИ    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Инструменты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Постанов-ка задачи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Разработка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Язык</a:t>
                      </a:r>
                      <a:r>
                        <a:rPr lang="ru-RU" baseline="0" dirty="0" smtClean="0"/>
                        <a:t> </a:t>
                      </a:r>
                      <a:r>
                        <a:rPr lang="ru-RU" baseline="0" dirty="0" err="1" smtClean="0"/>
                        <a:t>взаимодей</a:t>
                      </a:r>
                      <a:r>
                        <a:rPr lang="ru-RU" baseline="0" dirty="0" smtClean="0"/>
                        <a:t>- </a:t>
                      </a:r>
                      <a:r>
                        <a:rPr lang="ru-RU" baseline="0" dirty="0" err="1" smtClean="0"/>
                        <a:t>ствия</a:t>
                      </a:r>
                      <a:r>
                        <a:rPr lang="ru-RU" baseline="0" dirty="0" smtClean="0"/>
                        <a:t>  с пользователем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5138282"/>
                  </a:ext>
                </a:extLst>
              </a:tr>
              <a:tr h="1440105">
                <a:tc>
                  <a:txBody>
                    <a:bodyPr/>
                    <a:lstStyle/>
                    <a:p>
                      <a:pPr algn="ctr"/>
                      <a:endParaRPr lang="ru-RU" b="1" dirty="0" smtClean="0"/>
                    </a:p>
                    <a:p>
                      <a:pPr algn="ctr"/>
                      <a:r>
                        <a:rPr lang="ru-RU" b="1" dirty="0" smtClean="0"/>
                        <a:t>Поисковые и аналитические</a:t>
                      </a:r>
                      <a:r>
                        <a:rPr lang="ru-RU" b="1" baseline="0" dirty="0" smtClean="0"/>
                        <a:t> </a:t>
                      </a:r>
                      <a:r>
                        <a:rPr lang="ru-RU" b="1" baseline="0" dirty="0" smtClean="0"/>
                        <a:t>системы</a:t>
                      </a:r>
                      <a:endParaRPr lang="ru-RU" b="1" dirty="0" smtClean="0"/>
                    </a:p>
                    <a:p>
                      <a:pPr algn="ctr"/>
                      <a:endParaRPr lang="ru-RU" b="1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ru-RU" b="1" dirty="0" smtClean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b="1" dirty="0" smtClean="0"/>
                        <a:t>СУБД</a:t>
                      </a:r>
                      <a:endParaRPr lang="en-US" b="1" dirty="0" smtClean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b="1" dirty="0" smtClean="0"/>
                        <a:t>Библиотека</a:t>
                      </a:r>
                      <a:r>
                        <a:rPr lang="ru-RU" b="1" baseline="0" dirty="0" smtClean="0"/>
                        <a:t> типовых процедур ИИ</a:t>
                      </a:r>
                      <a:endParaRPr lang="ru-RU" b="1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ru-RU" b="1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ru-RU" b="1" dirty="0" smtClean="0"/>
                        <a:t>Описание </a:t>
                      </a:r>
                      <a:endParaRPr lang="ru-RU" b="1" dirty="0" smtClean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ru-RU" b="1" dirty="0" smtClean="0"/>
                        <a:t>задачи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ru-RU" b="1" dirty="0" smtClean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ru-RU" b="1" dirty="0" smtClean="0"/>
                    </a:p>
                    <a:p>
                      <a:pPr marL="342900" indent="-342900" algn="l">
                        <a:buFont typeface="+mj-lt"/>
                        <a:buAutoNum type="arabicPeriod"/>
                      </a:pPr>
                      <a:r>
                        <a:rPr lang="ru-RU" b="1" i="1" u="sng" dirty="0" smtClean="0"/>
                        <a:t>Алгоритм в виде: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ru-RU" b="1" baseline="0" dirty="0" smtClean="0"/>
                        <a:t>т</a:t>
                      </a:r>
                      <a:r>
                        <a:rPr lang="ru-RU" b="1" dirty="0" smtClean="0"/>
                        <a:t>екста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ru-RU" b="1" dirty="0" err="1" smtClean="0"/>
                        <a:t>БлокСхемы</a:t>
                      </a:r>
                      <a:endParaRPr lang="ru-RU" b="1" dirty="0" smtClean="0"/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ru-RU" b="1" i="1" dirty="0" smtClean="0"/>
                    </a:p>
                    <a:p>
                      <a:pPr marL="0" indent="0" algn="l">
                        <a:buFont typeface="+mj-lt"/>
                        <a:buNone/>
                      </a:pPr>
                      <a:r>
                        <a:rPr lang="ru-RU" b="1" i="1" dirty="0" smtClean="0"/>
                        <a:t>2. Схема БД для выбранной области 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ru-RU" b="1" i="1" dirty="0" smtClean="0"/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ru-RU" b="1" i="1" u="none" dirty="0" smtClean="0"/>
                        <a:t>3. Текст п</a:t>
                      </a:r>
                      <a:r>
                        <a:rPr lang="ru-RU" b="1" i="1" u="none" baseline="0" dirty="0" smtClean="0"/>
                        <a:t>рограммы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ru-RU" b="1" i="1" baseline="0" dirty="0" smtClean="0"/>
                        <a:t>на языке </a:t>
                      </a:r>
                      <a:r>
                        <a:rPr lang="ru-RU" b="1" i="1" baseline="0" dirty="0" err="1" smtClean="0"/>
                        <a:t>программир</a:t>
                      </a:r>
                      <a:r>
                        <a:rPr lang="ru-RU" b="1" i="1" baseline="0" dirty="0" smtClean="0"/>
                        <a:t>.</a:t>
                      </a:r>
                      <a:endParaRPr lang="en-US" b="1" i="1" baseline="0" dirty="0" smtClean="0"/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ru-RU" b="1" i="1" baseline="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endParaRPr lang="ru-RU" b="1" i="1" u="sng" dirty="0" smtClean="0"/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ru-RU" b="1" i="1" u="sng" dirty="0" smtClean="0"/>
                        <a:t>Запросы</a:t>
                      </a:r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endParaRPr lang="ru-RU" b="1" i="1" u="sng" dirty="0" smtClean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b="1" dirty="0" smtClean="0"/>
                        <a:t>Ответы </a:t>
                      </a:r>
                      <a:r>
                        <a:rPr lang="ru-RU" b="1" dirty="0" smtClean="0"/>
                        <a:t>на вопросы ИИ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b="1" dirty="0" smtClean="0"/>
                        <a:t>Иерархия</a:t>
                      </a:r>
                      <a:r>
                        <a:rPr lang="ru-RU" b="1" baseline="0" dirty="0" smtClean="0"/>
                        <a:t> м</a:t>
                      </a:r>
                      <a:r>
                        <a:rPr lang="ru-RU" b="1" dirty="0" smtClean="0"/>
                        <a:t>еню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b="1" dirty="0" smtClean="0"/>
                        <a:t>Проблемно-ориентир. </a:t>
                      </a:r>
                      <a:r>
                        <a:rPr lang="ru-RU" b="1" dirty="0" smtClean="0"/>
                        <a:t>язык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b="1" dirty="0" smtClean="0"/>
                        <a:t>Др.</a:t>
                      </a:r>
                      <a:endParaRPr lang="ru-RU" b="1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06102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623226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196702"/>
            <a:ext cx="10515600" cy="4980262"/>
          </a:xfrm>
        </p:spPr>
        <p:txBody>
          <a:bodyPr>
            <a:normAutofit/>
          </a:bodyPr>
          <a:lstStyle/>
          <a:p>
            <a:pPr marL="457200" lvl="1" indent="0">
              <a:buNone/>
            </a:pPr>
            <a:r>
              <a:rPr lang="en-US" sz="2000" b="1" dirty="0" smtClean="0"/>
              <a:t>	</a:t>
            </a:r>
          </a:p>
          <a:p>
            <a:pPr marL="457200" lvl="1" indent="0">
              <a:buNone/>
            </a:pPr>
            <a:r>
              <a:rPr lang="en-US" sz="2000" b="1" dirty="0"/>
              <a:t>	</a:t>
            </a:r>
            <a:r>
              <a:rPr lang="ru-RU" sz="2000" b="1" dirty="0" smtClean="0"/>
              <a:t>На Рис.2 приведены этапы разработки и отладки программно-аппаратных систем.</a:t>
            </a:r>
            <a:r>
              <a:rPr lang="en-US" sz="2000" b="1" dirty="0" smtClean="0"/>
              <a:t> </a:t>
            </a:r>
            <a:r>
              <a:rPr lang="ru-RU" sz="2000" b="1" dirty="0" smtClean="0"/>
              <a:t>Рассмотрим приведенные этапы применительно к задаче, описанной в разделе ВВЕДЕНИЕ «Адаптивные системы контроля и управления» (АСКУ).</a:t>
            </a:r>
          </a:p>
          <a:p>
            <a:pPr marL="457200" lvl="1" indent="0">
              <a:buNone/>
            </a:pPr>
            <a:r>
              <a:rPr lang="ru-RU" sz="2000" b="1" dirty="0" smtClean="0"/>
              <a:t>	</a:t>
            </a:r>
          </a:p>
          <a:p>
            <a:pPr marL="457200" lvl="1" indent="0">
              <a:buNone/>
            </a:pPr>
            <a:r>
              <a:rPr lang="ru-RU" b="1" dirty="0" smtClean="0"/>
              <a:t>2.1 Инструменты</a:t>
            </a:r>
          </a:p>
          <a:p>
            <a:pPr marL="457200" lvl="1" indent="0">
              <a:buNone/>
            </a:pPr>
            <a:r>
              <a:rPr lang="ru-RU" sz="2000" b="1" dirty="0" smtClean="0"/>
              <a:t>	Поскольку этот класс систем взаимодействует с аппаратными средствами и, в зависимости от текущего состояния параметров аппаратуры, необходимо отображать текущее состояние этих параметров на мнемосхеме. Кроме того, система должна реагировать на изменение состояния параметра выдачей соответствующего управляющего сигнала.</a:t>
            </a:r>
          </a:p>
          <a:p>
            <a:pPr marL="457200" lvl="1" indent="0">
              <a:buNone/>
            </a:pPr>
            <a:r>
              <a:rPr lang="ru-RU" sz="2000" b="1" dirty="0"/>
              <a:t>	</a:t>
            </a:r>
            <a:r>
              <a:rPr lang="ru-RU" sz="2000" b="1" dirty="0" smtClean="0"/>
              <a:t>Таким образом, надо обеспечивать систему набором датчиков и исполнительных механизмов. Надо организовать автоматический опрос состояний контролируемых объектов автоматизации (ОА) и передачу этих состояний в исполнительную подсистему.</a:t>
            </a:r>
          </a:p>
          <a:p>
            <a:pPr marL="457200" lvl="1" indent="0">
              <a:buNone/>
            </a:pPr>
            <a:endParaRPr lang="ru-RU" sz="2000" b="1" dirty="0"/>
          </a:p>
          <a:p>
            <a:pPr marL="457200" lvl="1" indent="0">
              <a:buNone/>
            </a:pPr>
            <a:r>
              <a:rPr lang="ru-RU" sz="2000" b="1" dirty="0"/>
              <a:t>		</a:t>
            </a:r>
            <a:endParaRPr lang="ru-RU" sz="2000" b="1" dirty="0" smtClean="0"/>
          </a:p>
          <a:p>
            <a:pPr marL="457200" lvl="1" indent="0">
              <a:buNone/>
            </a:pPr>
            <a:endParaRPr lang="ru-RU" sz="2000" b="1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38200" y="578069"/>
            <a:ext cx="10515600" cy="61863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2. П</a:t>
            </a:r>
            <a:r>
              <a:rPr lang="ru-RU" b="1" dirty="0" smtClean="0"/>
              <a:t>рограммно-аппаратные системы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4997265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662152"/>
            <a:ext cx="10515600" cy="5514811"/>
          </a:xfrm>
        </p:spPr>
        <p:txBody>
          <a:bodyPr>
            <a:normAutofit fontScale="92500" lnSpcReduction="20000"/>
          </a:bodyPr>
          <a:lstStyle/>
          <a:p>
            <a:pPr marL="457200" lvl="1" indent="0">
              <a:buNone/>
            </a:pPr>
            <a:r>
              <a:rPr lang="ru-RU" sz="2000" b="1" dirty="0"/>
              <a:t>	</a:t>
            </a:r>
            <a:endParaRPr lang="ru-RU" sz="2000" b="1" dirty="0" smtClean="0"/>
          </a:p>
          <a:p>
            <a:pPr marL="457200" lvl="1" indent="0">
              <a:buNone/>
            </a:pPr>
            <a:r>
              <a:rPr lang="ru-RU" sz="2000" b="1" dirty="0"/>
              <a:t>	</a:t>
            </a:r>
            <a:r>
              <a:rPr lang="ru-RU" sz="2600" b="1" dirty="0" smtClean="0"/>
              <a:t>2.2 Разработка</a:t>
            </a:r>
            <a:endParaRPr lang="ru-RU" sz="2600" b="1" dirty="0" smtClean="0"/>
          </a:p>
          <a:p>
            <a:pPr marL="457200" lvl="1" indent="0">
              <a:buNone/>
            </a:pPr>
            <a:r>
              <a:rPr lang="ru-RU" sz="2000" b="1" dirty="0"/>
              <a:t>	</a:t>
            </a:r>
            <a:r>
              <a:rPr lang="ru-RU" sz="2200" b="1" dirty="0" smtClean="0"/>
              <a:t>Состав объектов автоматизации, их параметров и вложенность друг в друга удобно оформлять в виде </a:t>
            </a:r>
            <a:r>
              <a:rPr lang="ru-RU" sz="2200" b="1" i="1" dirty="0" smtClean="0"/>
              <a:t>Древовидной структуры</a:t>
            </a:r>
            <a:r>
              <a:rPr lang="ru-RU" sz="2200" b="1" dirty="0" smtClean="0"/>
              <a:t> и хранить в специальной БД-ОА. </a:t>
            </a:r>
          </a:p>
          <a:p>
            <a:pPr marL="457200" lvl="1" indent="0">
              <a:buNone/>
            </a:pPr>
            <a:r>
              <a:rPr lang="ru-RU" sz="2200" b="1" dirty="0" smtClean="0"/>
              <a:t>	Состав технических средств исполнительной подсистемы также оформляется в виде древовидной структуры и хранится в специальной БД </a:t>
            </a:r>
            <a:r>
              <a:rPr lang="ru-RU" sz="2200" b="1" i="1" dirty="0" smtClean="0"/>
              <a:t>Средств автоматизации        </a:t>
            </a:r>
            <a:r>
              <a:rPr lang="ru-RU" sz="2200" b="1" dirty="0" smtClean="0"/>
              <a:t>(БД-СА).</a:t>
            </a:r>
            <a:endParaRPr lang="ru-RU" sz="2200" b="1" dirty="0" smtClean="0"/>
          </a:p>
          <a:p>
            <a:pPr marL="457200" lvl="1" indent="0">
              <a:buNone/>
            </a:pPr>
            <a:r>
              <a:rPr lang="ru-RU" sz="2200" b="1" dirty="0" smtClean="0"/>
              <a:t>	Для описания каналов связи текущих состояний параметров ОА с исполнительной подсистемой также  создается специальная база данных каналов доступа (БД-КД).</a:t>
            </a:r>
          </a:p>
          <a:p>
            <a:pPr marL="457200" lvl="1" indent="0">
              <a:buNone/>
            </a:pPr>
            <a:r>
              <a:rPr lang="ru-RU" sz="2200" b="1" dirty="0"/>
              <a:t>	</a:t>
            </a:r>
            <a:r>
              <a:rPr lang="ru-RU" sz="2200" b="1" dirty="0" smtClean="0"/>
              <a:t>Для визуального отображения различных схем ОА и их текущих состояний параметров должен быть разработан механизм вывода на экран и распечатки мнемосхем ОА и создана БД-МСХ. Причем необходимо хранить как исторический архив мнемосхем за определенный промежуток времени, так и мнемосхемы с текущим состоянием параметров ОА.</a:t>
            </a:r>
          </a:p>
          <a:p>
            <a:pPr marL="457200" lvl="1" indent="0">
              <a:buNone/>
            </a:pPr>
            <a:r>
              <a:rPr lang="ru-RU" sz="2200" b="1" dirty="0"/>
              <a:t>	</a:t>
            </a:r>
            <a:r>
              <a:rPr lang="ru-RU" sz="2200" b="1" dirty="0" smtClean="0"/>
              <a:t>Как уже отмечалось, в программе АСКУ д</a:t>
            </a:r>
            <a:r>
              <a:rPr lang="ru-RU" sz="2200" b="1" dirty="0" smtClean="0"/>
              <a:t>ля разработки процесса управления ОА используется </a:t>
            </a:r>
            <a:r>
              <a:rPr lang="ru-RU" sz="2200" b="1" i="1" dirty="0" smtClean="0"/>
              <a:t>Метод таблиц решений</a:t>
            </a:r>
            <a:r>
              <a:rPr lang="ru-RU" sz="2200" b="1" dirty="0" smtClean="0"/>
              <a:t>, не требующий знания технологии программирования, и позволяющий технологам, хорошо знакомым с реальными объектами автоматизации, участвовать в разработке и эксплуатации системы.</a:t>
            </a:r>
          </a:p>
          <a:p>
            <a:pPr marL="457200" lvl="1" indent="0">
              <a:buNone/>
            </a:pPr>
            <a:r>
              <a:rPr lang="ru-RU" sz="2200" b="1" dirty="0" smtClean="0"/>
              <a:t>	</a:t>
            </a:r>
            <a:r>
              <a:rPr lang="ru-RU" sz="2200" b="1" dirty="0" smtClean="0">
                <a:solidFill>
                  <a:schemeClr val="accent2"/>
                </a:solidFill>
              </a:rPr>
              <a:t>По моему, это единственное место где можно использовать процедуры ИИ для реализации подходящего алгоритма управления.</a:t>
            </a:r>
          </a:p>
          <a:p>
            <a:pPr marL="457200" lvl="1" indent="0">
              <a:buNone/>
            </a:pPr>
            <a:r>
              <a:rPr lang="ru-RU" sz="2000" b="1" dirty="0"/>
              <a:t>	</a:t>
            </a:r>
            <a:endParaRPr lang="ru-RU" sz="2000" b="1" dirty="0" smtClean="0"/>
          </a:p>
        </p:txBody>
      </p:sp>
    </p:spTree>
    <p:extLst>
      <p:ext uri="{BB962C8B-B14F-4D97-AF65-F5344CB8AC3E}">
        <p14:creationId xmlns:p14="http://schemas.microsoft.com/office/powerpoint/2010/main" val="10488479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872359"/>
            <a:ext cx="10515600" cy="5304604"/>
          </a:xfrm>
        </p:spPr>
        <p:txBody>
          <a:bodyPr>
            <a:normAutofit/>
          </a:bodyPr>
          <a:lstStyle/>
          <a:p>
            <a:pPr marL="457200" lvl="1" indent="0">
              <a:buNone/>
            </a:pPr>
            <a:r>
              <a:rPr lang="ru-RU" b="1" dirty="0" smtClean="0"/>
              <a:t>	</a:t>
            </a:r>
          </a:p>
          <a:p>
            <a:pPr marL="457200" lvl="1" indent="0">
              <a:buNone/>
            </a:pPr>
            <a:r>
              <a:rPr lang="ru-RU" b="1" dirty="0"/>
              <a:t>	</a:t>
            </a:r>
            <a:r>
              <a:rPr lang="ru-RU" b="1" dirty="0" smtClean="0"/>
              <a:t>2.3 Средства взаимодействия с пользователем</a:t>
            </a:r>
          </a:p>
          <a:p>
            <a:pPr marL="457200" lvl="1" indent="0">
              <a:buNone/>
            </a:pPr>
            <a:r>
              <a:rPr lang="ru-RU" sz="2000" b="1" dirty="0" smtClean="0"/>
              <a:t>	</a:t>
            </a:r>
          </a:p>
          <a:p>
            <a:pPr marL="457200" lvl="1" indent="0">
              <a:buNone/>
            </a:pPr>
            <a:r>
              <a:rPr lang="ru-RU" sz="2000" b="1" dirty="0"/>
              <a:t>	</a:t>
            </a:r>
            <a:r>
              <a:rPr lang="ru-RU" sz="2000" b="1" dirty="0" smtClean="0"/>
              <a:t>Для чисто автоматических систем ( робот, беспилотное средство) в качестве средства взаимодействия с оператором обычно используется автономный пульт.</a:t>
            </a:r>
            <a:r>
              <a:rPr lang="ru-RU" sz="2000" b="1" dirty="0"/>
              <a:t>	</a:t>
            </a:r>
            <a:endParaRPr lang="ru-RU" sz="2000" b="1" dirty="0" smtClean="0"/>
          </a:p>
          <a:p>
            <a:pPr marL="457200" lvl="1" indent="0">
              <a:buNone/>
            </a:pPr>
            <a:r>
              <a:rPr lang="ru-RU" sz="2000" b="1" dirty="0" smtClean="0"/>
              <a:t>	</a:t>
            </a:r>
          </a:p>
          <a:p>
            <a:pPr marL="457200" lvl="1" indent="0">
              <a:buNone/>
            </a:pPr>
            <a:r>
              <a:rPr lang="ru-RU" sz="2000" b="1" dirty="0" smtClean="0"/>
              <a:t>Для настройки программно-аппаратной системы можно использовать: </a:t>
            </a:r>
          </a:p>
          <a:p>
            <a:pPr lvl="2"/>
            <a:r>
              <a:rPr lang="ru-RU" sz="1600" b="1" dirty="0" smtClean="0"/>
              <a:t>Редактор создания и корректировки древовидной структуры</a:t>
            </a:r>
          </a:p>
          <a:p>
            <a:pPr lvl="2"/>
            <a:r>
              <a:rPr lang="ru-RU" sz="1600" b="1" dirty="0" smtClean="0"/>
              <a:t>Проблемно-ориентированный язык</a:t>
            </a:r>
          </a:p>
          <a:p>
            <a:pPr marL="457200" lvl="1" indent="0">
              <a:buNone/>
            </a:pPr>
            <a:r>
              <a:rPr lang="ru-RU" sz="2000" b="1" dirty="0" smtClean="0"/>
              <a:t>	</a:t>
            </a:r>
          </a:p>
          <a:p>
            <a:pPr marL="457200" lvl="1" indent="0">
              <a:buNone/>
            </a:pPr>
            <a:r>
              <a:rPr lang="ru-RU" sz="2000" b="1" dirty="0" smtClean="0"/>
              <a:t>Для визуального отображения схем ОА:</a:t>
            </a:r>
          </a:p>
          <a:p>
            <a:pPr lvl="2"/>
            <a:r>
              <a:rPr lang="ru-RU" sz="1600" b="1" dirty="0" smtClean="0"/>
              <a:t>Мнемосхемы</a:t>
            </a:r>
          </a:p>
          <a:p>
            <a:pPr marL="457200" lvl="1" indent="0">
              <a:buNone/>
            </a:pPr>
            <a:r>
              <a:rPr lang="ru-RU" sz="2000" b="1" dirty="0" smtClean="0"/>
              <a:t>	</a:t>
            </a:r>
          </a:p>
          <a:p>
            <a:pPr marL="457200" lvl="1" indent="0">
              <a:buNone/>
            </a:pPr>
            <a:r>
              <a:rPr lang="ru-RU" sz="2000" b="1" dirty="0" smtClean="0"/>
              <a:t>Для создания БД</a:t>
            </a:r>
            <a:r>
              <a:rPr lang="ru-RU" sz="2000" b="1" dirty="0"/>
              <a:t>:</a:t>
            </a:r>
            <a:endParaRPr lang="ru-RU" sz="2000" b="1" dirty="0" smtClean="0"/>
          </a:p>
          <a:p>
            <a:pPr lvl="2"/>
            <a:r>
              <a:rPr lang="ru-RU" sz="1600" b="1" dirty="0" smtClean="0"/>
              <a:t>СУБД</a:t>
            </a:r>
          </a:p>
        </p:txBody>
      </p:sp>
    </p:spTree>
    <p:extLst>
      <p:ext uri="{BB962C8B-B14F-4D97-AF65-F5344CB8AC3E}">
        <p14:creationId xmlns:p14="http://schemas.microsoft.com/office/powerpoint/2010/main" val="29886081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98179" y="313064"/>
            <a:ext cx="9144000" cy="716949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03279" y="313064"/>
            <a:ext cx="10552387" cy="5507420"/>
          </a:xfrm>
        </p:spPr>
        <p:txBody>
          <a:bodyPr/>
          <a:lstStyle/>
          <a:p>
            <a:r>
              <a:rPr lang="ru-RU" dirty="0" smtClean="0"/>
              <a:t>2. Процесс разработки и отладки аппаратно-программных систем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846641"/>
              </p:ext>
            </p:extLst>
          </p:nvPr>
        </p:nvGraphicFramePr>
        <p:xfrm>
          <a:off x="1513483" y="882868"/>
          <a:ext cx="10520860" cy="6766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9262">
                  <a:extLst>
                    <a:ext uri="{9D8B030D-6E8A-4147-A177-3AD203B41FA5}">
                      <a16:colId xmlns:a16="http://schemas.microsoft.com/office/drawing/2014/main" val="3351363253"/>
                    </a:ext>
                  </a:extLst>
                </a:gridCol>
                <a:gridCol w="1817628">
                  <a:extLst>
                    <a:ext uri="{9D8B030D-6E8A-4147-A177-3AD203B41FA5}">
                      <a16:colId xmlns:a16="http://schemas.microsoft.com/office/drawing/2014/main" val="3385908422"/>
                    </a:ext>
                  </a:extLst>
                </a:gridCol>
                <a:gridCol w="1261648">
                  <a:extLst>
                    <a:ext uri="{9D8B030D-6E8A-4147-A177-3AD203B41FA5}">
                      <a16:colId xmlns:a16="http://schemas.microsoft.com/office/drawing/2014/main" val="1813349521"/>
                    </a:ext>
                  </a:extLst>
                </a:gridCol>
                <a:gridCol w="1753082">
                  <a:extLst>
                    <a:ext uri="{9D8B030D-6E8A-4147-A177-3AD203B41FA5}">
                      <a16:colId xmlns:a16="http://schemas.microsoft.com/office/drawing/2014/main" val="2044964070"/>
                    </a:ext>
                  </a:extLst>
                </a:gridCol>
                <a:gridCol w="1080278">
                  <a:extLst>
                    <a:ext uri="{9D8B030D-6E8A-4147-A177-3AD203B41FA5}">
                      <a16:colId xmlns:a16="http://schemas.microsoft.com/office/drawing/2014/main" val="24105455"/>
                    </a:ext>
                  </a:extLst>
                </a:gridCol>
                <a:gridCol w="1047809">
                  <a:extLst>
                    <a:ext uri="{9D8B030D-6E8A-4147-A177-3AD203B41FA5}">
                      <a16:colId xmlns:a16="http://schemas.microsoft.com/office/drawing/2014/main" val="2261659732"/>
                    </a:ext>
                  </a:extLst>
                </a:gridCol>
                <a:gridCol w="1969275">
                  <a:extLst>
                    <a:ext uri="{9D8B030D-6E8A-4147-A177-3AD203B41FA5}">
                      <a16:colId xmlns:a16="http://schemas.microsoft.com/office/drawing/2014/main" val="2483629931"/>
                    </a:ext>
                  </a:extLst>
                </a:gridCol>
                <a:gridCol w="211878">
                  <a:extLst>
                    <a:ext uri="{9D8B030D-6E8A-4147-A177-3AD203B41FA5}">
                      <a16:colId xmlns:a16="http://schemas.microsoft.com/office/drawing/2014/main" val="919521157"/>
                    </a:ext>
                  </a:extLst>
                </a:gridCol>
              </a:tblGrid>
              <a:tr h="1420998"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Тип ИИ  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Инструменты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Постанов-ка задачи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Разработка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Отладка</a:t>
                      </a:r>
                      <a:r>
                        <a:rPr lang="ru-RU" baseline="0" dirty="0" smtClean="0"/>
                        <a:t> на стенде</a:t>
                      </a:r>
                    </a:p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Отладка</a:t>
                      </a:r>
                      <a:r>
                        <a:rPr lang="ru-RU" baseline="0" dirty="0" smtClean="0"/>
                        <a:t> на натуре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baseline="0" dirty="0" smtClean="0"/>
                        <a:t>Средства взаимодействия  с пользователем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5138282"/>
                  </a:ext>
                </a:extLst>
              </a:tr>
              <a:tr h="1440105">
                <a:tc>
                  <a:txBody>
                    <a:bodyPr/>
                    <a:lstStyle/>
                    <a:p>
                      <a:pPr algn="ctr"/>
                      <a:endParaRPr lang="ru-RU" b="1" dirty="0" smtClean="0"/>
                    </a:p>
                    <a:p>
                      <a:pPr algn="ctr"/>
                      <a:r>
                        <a:rPr lang="ru-RU" b="1" dirty="0" err="1" smtClean="0"/>
                        <a:t>Аппаратно</a:t>
                      </a:r>
                      <a:r>
                        <a:rPr lang="ru-RU" b="1" dirty="0" smtClean="0"/>
                        <a:t> </a:t>
                      </a:r>
                      <a:r>
                        <a:rPr lang="ru-RU" b="1" dirty="0" err="1" smtClean="0"/>
                        <a:t>програм-мные</a:t>
                      </a:r>
                      <a:r>
                        <a:rPr lang="ru-RU" b="1" dirty="0" smtClean="0"/>
                        <a:t> системы</a:t>
                      </a:r>
                    </a:p>
                    <a:p>
                      <a:pPr algn="ctr"/>
                      <a:endParaRPr lang="ru-RU" b="1" dirty="0" smtClean="0"/>
                    </a:p>
                    <a:p>
                      <a:pPr algn="ctr"/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ru-RU" b="1" dirty="0" smtClean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b="1" dirty="0" smtClean="0"/>
                        <a:t>Датчики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b="1" dirty="0" smtClean="0"/>
                        <a:t>Исполнит.</a:t>
                      </a:r>
                      <a:r>
                        <a:rPr lang="ru-RU" b="1" baseline="0" dirty="0" smtClean="0"/>
                        <a:t> механизмы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b="1" baseline="0" dirty="0" smtClean="0"/>
                        <a:t>СУБД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b="1" baseline="0" dirty="0" smtClean="0"/>
                        <a:t>Библиотека типовых процедур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b="1" baseline="0" dirty="0" smtClean="0"/>
                        <a:t>Типовые аппаратные средства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b="1" baseline="0" dirty="0" smtClean="0"/>
                        <a:t>Метод реализации управления объектами </a:t>
                      </a:r>
                      <a:r>
                        <a:rPr lang="ru-RU" b="1" baseline="0" dirty="0" err="1" smtClean="0"/>
                        <a:t>автомати-зации</a:t>
                      </a:r>
                      <a:endParaRPr lang="ru-RU" b="1" baseline="0" dirty="0" smtClean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ru-RU" b="1" baseline="0" dirty="0" smtClean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ru-RU" b="1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ru-RU" b="1" dirty="0" smtClean="0"/>
                        <a:t>Описание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ru-RU" b="1" dirty="0" smtClean="0"/>
                        <a:t>задачи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ru-RU" b="1" dirty="0" smtClean="0"/>
                        <a:t> </a:t>
                      </a:r>
                      <a:endParaRPr lang="ru-RU" b="1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b="1" dirty="0" smtClean="0"/>
                    </a:p>
                    <a:p>
                      <a:pPr marL="342900" indent="-342900" algn="l">
                        <a:buFont typeface="+mj-lt"/>
                        <a:buAutoNum type="arabicPeriod"/>
                      </a:pPr>
                      <a:r>
                        <a:rPr lang="ru-RU" b="1" i="1" u="sng" dirty="0" smtClean="0"/>
                        <a:t>Алгоритм в виде: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ru-RU" b="1" baseline="0" dirty="0" smtClean="0"/>
                        <a:t>т</a:t>
                      </a:r>
                      <a:r>
                        <a:rPr lang="ru-RU" b="1" dirty="0" smtClean="0"/>
                        <a:t>екста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ru-RU" b="1" dirty="0" err="1" smtClean="0"/>
                        <a:t>БлокСхемы</a:t>
                      </a:r>
                      <a:endParaRPr lang="ru-RU" b="1" dirty="0" smtClean="0"/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ru-RU" b="1" dirty="0" smtClean="0"/>
                        <a:t>Древовидная структура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ru-RU" b="1" i="1" dirty="0" smtClean="0"/>
                    </a:p>
                    <a:p>
                      <a:pPr marL="0" indent="0" algn="l">
                        <a:buFont typeface="+mj-lt"/>
                        <a:buNone/>
                      </a:pPr>
                      <a:r>
                        <a:rPr lang="ru-RU" b="1" i="1" dirty="0" smtClean="0"/>
                        <a:t>2. Схема БД для выбранной области </a:t>
                      </a:r>
                    </a:p>
                    <a:p>
                      <a:pPr marL="0" indent="0" algn="l">
                        <a:buFont typeface="+mj-lt"/>
                        <a:buNone/>
                      </a:pPr>
                      <a:endParaRPr lang="ru-RU" b="1" i="1" dirty="0" smtClean="0"/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ru-RU" b="1" i="1" dirty="0" smtClean="0"/>
                        <a:t>3.Мнемосхемы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ru-RU" b="1" i="1" dirty="0" smtClean="0"/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ru-RU" b="1" i="1" u="none" dirty="0" smtClean="0"/>
                        <a:t>4. Текст п</a:t>
                      </a:r>
                      <a:r>
                        <a:rPr lang="ru-RU" b="1" i="1" u="none" baseline="0" dirty="0" smtClean="0"/>
                        <a:t>рограммы</a:t>
                      </a:r>
                      <a:r>
                        <a:rPr lang="ru-RU" b="1" i="1" baseline="0" dirty="0" smtClean="0"/>
                        <a:t>.</a:t>
                      </a:r>
                      <a:endParaRPr lang="en-US" b="1" i="1" baseline="0" dirty="0" smtClean="0"/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ru-RU" b="1" i="1" baseline="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ru-RU" b="1" dirty="0" smtClean="0"/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ru-RU" b="1" dirty="0" smtClean="0"/>
                        <a:t>Автономный пульт </a:t>
                      </a:r>
                      <a:r>
                        <a:rPr lang="ru-RU" b="1" dirty="0" err="1" smtClean="0"/>
                        <a:t>управле-ния</a:t>
                      </a:r>
                      <a:endParaRPr lang="ru-RU" b="1" dirty="0" smtClean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b="1" dirty="0" smtClean="0"/>
                        <a:t>Проблемно-</a:t>
                      </a:r>
                      <a:r>
                        <a:rPr lang="ru-RU" b="1" dirty="0" err="1" smtClean="0"/>
                        <a:t>ориентиро</a:t>
                      </a:r>
                      <a:r>
                        <a:rPr lang="ru-RU" b="1" dirty="0" smtClean="0"/>
                        <a:t>-ванный язык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ru-RU" b="1" dirty="0" smtClean="0"/>
                        <a:t>Древовидная структура </a:t>
                      </a:r>
                      <a:r>
                        <a:rPr lang="ru-RU" b="1" dirty="0" err="1" smtClean="0"/>
                        <a:t>объектоа</a:t>
                      </a:r>
                      <a:r>
                        <a:rPr lang="ru-RU" b="1" dirty="0" smtClean="0"/>
                        <a:t> ОА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ru-RU" b="1" dirty="0" smtClean="0"/>
                        <a:t>Мнемосхемы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b="1" dirty="0" smtClean="0"/>
                        <a:t>Др.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</a:t>
                      </a:r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87417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242291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85909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Заключение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208690"/>
            <a:ext cx="10515600" cy="4968273"/>
          </a:xfrm>
        </p:spPr>
        <p:txBody>
          <a:bodyPr>
            <a:normAutofit/>
          </a:bodyPr>
          <a:lstStyle/>
          <a:p>
            <a:pPr marL="457200" lvl="1" indent="0">
              <a:buNone/>
            </a:pPr>
            <a:r>
              <a:rPr lang="ru-RU" sz="2000" b="1" dirty="0" smtClean="0"/>
              <a:t>	Процедуры ИИ удобно использовать в системах поиска данных и аналитического анализа этих данных. Типовые процедуры ИИ могут использоваться во вновь разрабатываемых процедурах. </a:t>
            </a:r>
          </a:p>
          <a:p>
            <a:pPr marL="457200" lvl="1" indent="0">
              <a:buNone/>
            </a:pPr>
            <a:r>
              <a:rPr lang="ru-RU" sz="2000" b="1" dirty="0"/>
              <a:t>	</a:t>
            </a:r>
            <a:r>
              <a:rPr lang="ru-RU" sz="2000" b="1" dirty="0" smtClean="0"/>
              <a:t>По аналогии с традиционным программированием можно создавать проблемно-ориентированный язык для формирования новых приложений ИИ.</a:t>
            </a:r>
          </a:p>
          <a:p>
            <a:pPr marL="457200" lvl="1" indent="0">
              <a:buNone/>
            </a:pPr>
            <a:r>
              <a:rPr lang="ru-RU" sz="2000" b="1" dirty="0" smtClean="0"/>
              <a:t>	Так же ИИ можно использоваться в аппаратных и программно</a:t>
            </a:r>
            <a:r>
              <a:rPr lang="ru-RU" sz="2000" b="1" dirty="0"/>
              <a:t>-</a:t>
            </a:r>
            <a:r>
              <a:rPr lang="ru-RU" sz="2000" b="1" dirty="0" smtClean="0"/>
              <a:t>аппаратных системах для реализации алгоритмов анализа и управления.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38970937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4296</TotalTime>
  <Words>158</Words>
  <Application>Microsoft Office PowerPoint</Application>
  <PresentationFormat>Широкоэкранный</PresentationFormat>
  <Paragraphs>145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Тема Office</vt:lpstr>
      <vt:lpstr> </vt:lpstr>
      <vt:lpstr> Введение</vt:lpstr>
      <vt:lpstr> 1. Поисковые и аналитические системы</vt:lpstr>
      <vt:lpstr> </vt:lpstr>
      <vt:lpstr>2. Программно-аппаратные системы</vt:lpstr>
      <vt:lpstr>Презентация PowerPoint</vt:lpstr>
      <vt:lpstr>Презентация PowerPoint</vt:lpstr>
      <vt:lpstr> </vt:lpstr>
      <vt:lpstr>Заключение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Геннадий</dc:creator>
  <cp:lastModifiedBy>Геннадий</cp:lastModifiedBy>
  <cp:revision>107</cp:revision>
  <cp:lastPrinted>2026-03-11T09:37:38Z</cp:lastPrinted>
  <dcterms:created xsi:type="dcterms:W3CDTF">2026-03-08T10:45:19Z</dcterms:created>
  <dcterms:modified xsi:type="dcterms:W3CDTF">2026-03-11T10:21:44Z</dcterms:modified>
</cp:coreProperties>
</file>